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34" r:id="rId2"/>
  </p:sldIdLst>
  <p:sldSz cx="15119350" cy="21383625"/>
  <p:notesSz cx="7102475" cy="10233025"/>
  <p:custDataLst>
    <p:tags r:id="rId5"/>
  </p:custDataLst>
  <p:defaultTextStyle>
    <a:defPPr rtl="0">
      <a:defRPr lang="de-de"/>
    </a:defPPr>
    <a:lvl1pPr marL="0" algn="l" defTabSz="1752070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1pPr>
    <a:lvl2pPr marL="876035" algn="l" defTabSz="1752070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2pPr>
    <a:lvl3pPr marL="1752070" algn="l" defTabSz="1752070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3pPr>
    <a:lvl4pPr marL="2628105" algn="l" defTabSz="1752070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4pPr>
    <a:lvl5pPr marL="3504140" algn="l" defTabSz="1752070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5pPr>
    <a:lvl6pPr marL="4380175" algn="l" defTabSz="1752070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6pPr>
    <a:lvl7pPr marL="5256210" algn="l" defTabSz="1752070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7pPr>
    <a:lvl8pPr marL="6132246" algn="l" defTabSz="1752070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8pPr>
    <a:lvl9pPr marL="7008281" algn="l" defTabSz="1752070" rtl="0" eaLnBrk="1" latinLnBrk="0" hangingPunct="1">
      <a:defRPr sz="34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5" userDrawn="1">
          <p15:clr>
            <a:srgbClr val="A4A3A4"/>
          </p15:clr>
        </p15:guide>
        <p15:guide id="9" pos="9139" userDrawn="1">
          <p15:clr>
            <a:srgbClr val="A4A3A4"/>
          </p15:clr>
        </p15:guide>
        <p15:guide id="10" orient="horz" pos="1904" userDrawn="1">
          <p15:clr>
            <a:srgbClr val="A4A3A4"/>
          </p15:clr>
        </p15:guide>
        <p15:guide id="11" orient="horz" pos="8595" userDrawn="1">
          <p15:clr>
            <a:srgbClr val="A4A3A4"/>
          </p15:clr>
        </p15:guide>
        <p15:guide id="12" orient="horz" pos="126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Speidel" initials="LS" lastIdx="1" clrIdx="0">
    <p:extLst>
      <p:ext uri="{19B8F6BF-5375-455C-9EA6-DF929625EA0E}">
        <p15:presenceInfo xmlns:p15="http://schemas.microsoft.com/office/powerpoint/2012/main" userId="fbb4382ec465958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7F00"/>
    <a:srgbClr val="5F5F5F"/>
    <a:srgbClr val="FDB813"/>
    <a:srgbClr val="EBFFD9"/>
    <a:srgbClr val="F8FFD9"/>
    <a:srgbClr val="F5F8F2"/>
    <a:srgbClr val="FCFFEF"/>
    <a:srgbClr val="445400"/>
    <a:srgbClr val="D5E7ED"/>
    <a:srgbClr val="EA9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88" autoAdjust="0"/>
    <p:restoredTop sz="93945" autoAdjust="0"/>
  </p:normalViewPr>
  <p:slideViewPr>
    <p:cSldViewPr snapToGrid="0">
      <p:cViewPr varScale="1">
        <p:scale>
          <a:sx n="34" d="100"/>
          <a:sy n="34" d="100"/>
        </p:scale>
        <p:origin x="2694" y="72"/>
      </p:cViewPr>
      <p:guideLst>
        <p:guide pos="135"/>
        <p:guide pos="9139"/>
        <p:guide orient="horz" pos="1904"/>
        <p:guide orient="horz" pos="8595"/>
        <p:guide orient="horz" pos="126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1071"/>
    </p:cViewPr>
  </p:sorterViewPr>
  <p:notesViewPr>
    <p:cSldViewPr snapToGrid="0">
      <p:cViewPr varScale="1">
        <p:scale>
          <a:sx n="73" d="100"/>
          <a:sy n="73" d="100"/>
        </p:scale>
        <p:origin x="1938" y="27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513428"/>
          </a:xfrm>
          <a:prstGeom prst="rect">
            <a:avLst/>
          </a:prstGeom>
        </p:spPr>
        <p:txBody>
          <a:bodyPr vert="horz" lIns="98924" tIns="49461" rIns="98924" bIns="49461" rtlCol="0"/>
          <a:lstStyle>
            <a:lvl1pPr algn="l">
              <a:defRPr sz="1300"/>
            </a:lvl1pPr>
          </a:lstStyle>
          <a:p>
            <a:pPr rtl="0"/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39" cy="513428"/>
          </a:xfrm>
          <a:prstGeom prst="rect">
            <a:avLst/>
          </a:prstGeom>
        </p:spPr>
        <p:txBody>
          <a:bodyPr vert="horz" lIns="98924" tIns="49461" rIns="98924" bIns="49461" rtlCol="0"/>
          <a:lstStyle>
            <a:lvl1pPr algn="r">
              <a:defRPr sz="1300"/>
            </a:lvl1pPr>
          </a:lstStyle>
          <a:p>
            <a:pPr rtl="0"/>
            <a:fld id="{80650309-1F0A-498D-A4E6-08217D47D008}" type="datetime1">
              <a:rPr lang="de-DE" smtClean="0"/>
              <a:t>15.10.2024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5" y="9719603"/>
            <a:ext cx="3077739" cy="513428"/>
          </a:xfrm>
          <a:prstGeom prst="rect">
            <a:avLst/>
          </a:prstGeom>
        </p:spPr>
        <p:txBody>
          <a:bodyPr vert="horz" lIns="98924" tIns="49461" rIns="98924" bIns="49461" rtlCol="0" anchor="b"/>
          <a:lstStyle>
            <a:lvl1pPr algn="l">
              <a:defRPr sz="13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097" y="9719603"/>
            <a:ext cx="3077739" cy="513428"/>
          </a:xfrm>
          <a:prstGeom prst="rect">
            <a:avLst/>
          </a:prstGeom>
        </p:spPr>
        <p:txBody>
          <a:bodyPr vert="horz" lIns="98924" tIns="49461" rIns="98924" bIns="49461" rtlCol="0" anchor="b"/>
          <a:lstStyle>
            <a:lvl1pPr algn="r">
              <a:defRPr sz="1300"/>
            </a:lvl1pPr>
          </a:lstStyle>
          <a:p>
            <a:pPr rtl="0"/>
            <a:fld id="{B828588A-5C4E-401A-AECC-B6F63A9DE965}" type="slidenum">
              <a:rPr lang="de-DE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513428"/>
          </a:xfrm>
          <a:prstGeom prst="rect">
            <a:avLst/>
          </a:prstGeom>
        </p:spPr>
        <p:txBody>
          <a:bodyPr vert="horz" lIns="98924" tIns="49461" rIns="98924" bIns="49461" rtlCol="0"/>
          <a:lstStyle>
            <a:lvl1pPr algn="l">
              <a:defRPr sz="13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39" cy="513428"/>
          </a:xfrm>
          <a:prstGeom prst="rect">
            <a:avLst/>
          </a:prstGeom>
        </p:spPr>
        <p:txBody>
          <a:bodyPr vert="horz" lIns="98924" tIns="49461" rIns="98924" bIns="49461" rtlCol="0"/>
          <a:lstStyle>
            <a:lvl1pPr algn="r">
              <a:defRPr sz="1300"/>
            </a:lvl1pPr>
          </a:lstStyle>
          <a:p>
            <a:pPr rtl="0"/>
            <a:fld id="{30B74664-F14C-4A19-B6FA-BAEA1FA0ADBB}" type="datetime1">
              <a:rPr lang="de-DE" noProof="0" smtClean="0"/>
              <a:t>15.10.2024</a:t>
            </a:fld>
            <a:endParaRPr lang="de-DE" noProof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24" tIns="49461" rIns="98924" bIns="49461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9" y="4924646"/>
            <a:ext cx="5681980" cy="4029254"/>
          </a:xfrm>
          <a:prstGeom prst="rect">
            <a:avLst/>
          </a:prstGeom>
        </p:spPr>
        <p:txBody>
          <a:bodyPr vert="horz" lIns="98924" tIns="49461" rIns="98924" bIns="49461" rtlCol="0"/>
          <a:lstStyle/>
          <a:p>
            <a:pPr lvl="0" rtl="0"/>
            <a:r>
              <a:rPr lang="de-DE" noProof="0" dirty="0"/>
              <a:t>Textmasterformat durch Klicken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5" y="9719603"/>
            <a:ext cx="3077739" cy="513428"/>
          </a:xfrm>
          <a:prstGeom prst="rect">
            <a:avLst/>
          </a:prstGeom>
        </p:spPr>
        <p:txBody>
          <a:bodyPr vert="horz" lIns="98924" tIns="49461" rIns="98924" bIns="49461" rtlCol="0" anchor="b"/>
          <a:lstStyle>
            <a:lvl1pPr algn="l">
              <a:defRPr sz="13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7" y="9719603"/>
            <a:ext cx="3077739" cy="513428"/>
          </a:xfrm>
          <a:prstGeom prst="rect">
            <a:avLst/>
          </a:prstGeom>
        </p:spPr>
        <p:txBody>
          <a:bodyPr vert="horz" lIns="98924" tIns="49461" rIns="98924" bIns="49461" rtlCol="0" anchor="b"/>
          <a:lstStyle>
            <a:lvl1pPr algn="r">
              <a:defRPr sz="1300"/>
            </a:lvl1pPr>
          </a:lstStyle>
          <a:p>
            <a:pPr rtl="0"/>
            <a:fld id="{77542409-6A04-4DC6-AC3A-D3758287A8F2}" type="slidenum">
              <a:rPr lang="de-DE" noProof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752070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1pPr>
    <a:lvl2pPr marL="876035" algn="l" defTabSz="1752070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2pPr>
    <a:lvl3pPr marL="1752070" algn="l" defTabSz="1752070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3pPr>
    <a:lvl4pPr marL="2628105" algn="l" defTabSz="1752070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4pPr>
    <a:lvl5pPr marL="3504140" algn="l" defTabSz="1752070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5pPr>
    <a:lvl6pPr marL="4380175" algn="l" defTabSz="1752070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6pPr>
    <a:lvl7pPr marL="5256210" algn="l" defTabSz="1752070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7pPr>
    <a:lvl8pPr marL="6132246" algn="l" defTabSz="1752070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8pPr>
    <a:lvl9pPr marL="7008281" algn="l" defTabSz="1752070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de-DE" noProof="0" smtClean="0"/>
              <a:t>1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7888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120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spcBef>
          <a:spcPct val="0"/>
        </a:spcBef>
        <a:buNone/>
        <a:defRPr lang="de-DE" sz="2400" b="1" kern="1200" noProof="0" dirty="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8775" indent="-358775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98525" indent="-358775" algn="l" defTabSz="914400" rtl="0" eaLnBrk="1" latinLnBrk="0" hangingPunct="1">
        <a:lnSpc>
          <a:spcPct val="100000"/>
        </a:lnSpc>
        <a:spcBef>
          <a:spcPts val="500"/>
        </a:spcBef>
        <a:buClr>
          <a:srgbClr val="687F00"/>
        </a:buClr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33856" indent="-15544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735" userDrawn="1">
          <p15:clr>
            <a:srgbClr val="F26B43"/>
          </p15:clr>
        </p15:guide>
        <p15:guide id="2" pos="47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90020" y="2999640"/>
            <a:ext cx="4602427" cy="11384573"/>
          </a:xfrm>
          <a:prstGeom prst="rect">
            <a:avLst/>
          </a:prstGeom>
          <a:solidFill>
            <a:srgbClr val="8BAA00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/>
            <a:endParaRPr lang="de-DE" sz="1800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716657" y="14658022"/>
            <a:ext cx="2436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www.diwenkla.de</a:t>
            </a:r>
          </a:p>
        </p:txBody>
      </p:sp>
      <p:sp>
        <p:nvSpPr>
          <p:cNvPr id="7" name="Rechteck 6"/>
          <p:cNvSpPr/>
          <p:nvPr/>
        </p:nvSpPr>
        <p:spPr>
          <a:xfrm>
            <a:off x="346337" y="4529260"/>
            <a:ext cx="4280284" cy="2500108"/>
          </a:xfrm>
          <a:prstGeom prst="rect">
            <a:avLst/>
          </a:prstGeom>
        </p:spPr>
        <p:txBody>
          <a:bodyPr wrap="square" rIns="3600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Di</a:t>
            </a:r>
            <a:r>
              <a:rPr lang="de-DE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gitale </a:t>
            </a:r>
            <a:br>
              <a:rPr lang="de-DE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</a:br>
            <a:r>
              <a:rPr lang="de-DE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We</a:t>
            </a:r>
            <a:r>
              <a:rPr lang="de-DE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rtschöpfungsketten </a:t>
            </a:r>
            <a:br>
              <a:rPr lang="de-DE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</a:br>
            <a:r>
              <a:rPr lang="de-DE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für eine </a:t>
            </a:r>
            <a:r>
              <a:rPr lang="de-DE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n</a:t>
            </a:r>
            <a:r>
              <a:rPr lang="de-DE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achhaltige </a:t>
            </a:r>
            <a:r>
              <a:rPr lang="de-DE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k</a:t>
            </a:r>
            <a:r>
              <a:rPr lang="de-DE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leinstrukturierte </a:t>
            </a:r>
            <a:r>
              <a:rPr lang="de-DE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La</a:t>
            </a:r>
            <a:r>
              <a:rPr lang="de-DE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ndwirtschaft</a:t>
            </a:r>
          </a:p>
        </p:txBody>
      </p:sp>
      <p:pic>
        <p:nvPicPr>
          <p:cNvPr id="40" name="Grafik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16" y="608554"/>
            <a:ext cx="2964348" cy="748880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690" y="288194"/>
            <a:ext cx="2777514" cy="1282347"/>
          </a:xfrm>
          <a:prstGeom prst="rect">
            <a:avLst/>
          </a:prstGeom>
        </p:spPr>
      </p:pic>
      <p:grpSp>
        <p:nvGrpSpPr>
          <p:cNvPr id="51" name="Gruppieren 50"/>
          <p:cNvGrpSpPr/>
          <p:nvPr/>
        </p:nvGrpSpPr>
        <p:grpSpPr>
          <a:xfrm>
            <a:off x="448268" y="2246869"/>
            <a:ext cx="2438400" cy="2113000"/>
            <a:chOff x="448270" y="2249424"/>
            <a:chExt cx="2438400" cy="2113000"/>
          </a:xfrm>
        </p:grpSpPr>
        <p:sp>
          <p:nvSpPr>
            <p:cNvPr id="42" name="Abgerundetes Rechteck 41"/>
            <p:cNvSpPr/>
            <p:nvPr/>
          </p:nvSpPr>
          <p:spPr>
            <a:xfrm>
              <a:off x="448270" y="2249424"/>
              <a:ext cx="2438400" cy="2113000"/>
            </a:xfrm>
            <a:prstGeom prst="roundRect">
              <a:avLst>
                <a:gd name="adj" fmla="val 5986"/>
              </a:avLst>
            </a:prstGeom>
            <a:solidFill>
              <a:schemeClr val="bg1"/>
            </a:solidFill>
            <a:ln>
              <a:noFill/>
            </a:ln>
            <a:effectLst>
              <a:outerShdw blurRad="101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de-DE"/>
            </a:p>
          </p:txBody>
        </p:sp>
        <p:pic>
          <p:nvPicPr>
            <p:cNvPr id="43" name="Grafik 4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69" y="2546208"/>
              <a:ext cx="2148002" cy="1428971"/>
            </a:xfrm>
            <a:prstGeom prst="rect">
              <a:avLst/>
            </a:prstGeom>
          </p:spPr>
        </p:pic>
      </p:grpSp>
      <p:pic>
        <p:nvPicPr>
          <p:cNvPr id="44" name="Grafik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20" y="14384214"/>
            <a:ext cx="4871970" cy="2123307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013" y="16507521"/>
            <a:ext cx="3165309" cy="1004906"/>
          </a:xfrm>
          <a:prstGeom prst="rect">
            <a:avLst/>
          </a:prstGeom>
        </p:spPr>
      </p:pic>
      <p:sp>
        <p:nvSpPr>
          <p:cNvPr id="46" name="Rechteck 45"/>
          <p:cNvSpPr/>
          <p:nvPr/>
        </p:nvSpPr>
        <p:spPr>
          <a:xfrm>
            <a:off x="346337" y="7370683"/>
            <a:ext cx="3722201" cy="640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de-DE" sz="2000" b="1" dirty="0">
                <a:solidFill>
                  <a:schemeClr val="bg1"/>
                </a:solidFill>
              </a:rPr>
              <a:t>Das Verbundprojekt DiWenkLa ist eines von </a:t>
            </a:r>
            <a:br>
              <a:rPr lang="de-DE" sz="2000" b="1" dirty="0">
                <a:solidFill>
                  <a:schemeClr val="bg1"/>
                </a:solidFill>
              </a:rPr>
            </a:br>
            <a:r>
              <a:rPr lang="de-DE" sz="2000" b="1" dirty="0">
                <a:solidFill>
                  <a:schemeClr val="bg1"/>
                </a:solidFill>
              </a:rPr>
              <a:t>14 Experimentierfeldern in Deutschland. </a:t>
            </a:r>
            <a:br>
              <a:rPr lang="de-DE" sz="2000" b="1" dirty="0">
                <a:solidFill>
                  <a:schemeClr val="bg1"/>
                </a:solidFill>
              </a:rPr>
            </a:br>
            <a:r>
              <a:rPr lang="de-DE" sz="2000" b="1" dirty="0">
                <a:solidFill>
                  <a:schemeClr val="bg1"/>
                </a:solidFill>
              </a:rPr>
              <a:t>Es untersucht die Möglichkeiten des praktischen Einsatzes innovativer digitaler Technologien in der klein-strukturierten Landwirtschaft in Baden-Württemberg. </a:t>
            </a:r>
            <a:br>
              <a:rPr lang="de-DE" sz="2000" b="1" dirty="0">
                <a:solidFill>
                  <a:schemeClr val="bg1"/>
                </a:solidFill>
              </a:rPr>
            </a:br>
            <a:r>
              <a:rPr lang="de-DE" sz="2000" b="1" dirty="0">
                <a:solidFill>
                  <a:schemeClr val="bg1"/>
                </a:solidFill>
              </a:rPr>
              <a:t>Dies geschieht mit Blick </a:t>
            </a:r>
            <a:br>
              <a:rPr lang="de-DE" sz="2000" b="1" dirty="0">
                <a:solidFill>
                  <a:schemeClr val="bg1"/>
                </a:solidFill>
              </a:rPr>
            </a:br>
            <a:r>
              <a:rPr lang="de-DE" sz="2000" b="1" dirty="0">
                <a:solidFill>
                  <a:schemeClr val="bg1"/>
                </a:solidFill>
              </a:rPr>
              <a:t>auf die gesamte Wertschöpfungskette landwirtschaftlicher Produkte und Dienstleistungen. </a:t>
            </a:r>
          </a:p>
          <a:p>
            <a:pPr>
              <a:lnSpc>
                <a:spcPct val="114000"/>
              </a:lnSpc>
            </a:pP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3130768" y="992177"/>
            <a:ext cx="11421598" cy="1297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3200" dirty="0">
                <a:solidFill>
                  <a:srgbClr val="687F00"/>
                </a:solidFill>
                <a:latin typeface="+mj-lt"/>
              </a:rPr>
              <a:t>Praxis-Workshop</a:t>
            </a:r>
          </a:p>
          <a:p>
            <a:pPr marL="0" marR="0" lvl="0" indent="0" algn="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3200" dirty="0">
                <a:solidFill>
                  <a:srgbClr val="687F00"/>
                </a:solidFill>
                <a:latin typeface="+mj-lt"/>
              </a:rPr>
              <a:t>20. November 2024 | 10:00 bis 13:00 Uhr</a:t>
            </a:r>
          </a:p>
        </p:txBody>
      </p:sp>
      <p:sp>
        <p:nvSpPr>
          <p:cNvPr id="50" name="Rechteck 49"/>
          <p:cNvSpPr/>
          <p:nvPr/>
        </p:nvSpPr>
        <p:spPr>
          <a:xfrm>
            <a:off x="4626621" y="2463769"/>
            <a:ext cx="9980006" cy="1437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de-DE" sz="4000" b="1" dirty="0">
                <a:solidFill>
                  <a:srgbClr val="687F00"/>
                </a:solidFill>
                <a:latin typeface="+mj-lt"/>
              </a:rPr>
              <a:t>Kombinierter Pflanzenschutz</a:t>
            </a:r>
            <a:br>
              <a:rPr lang="de-DE" sz="4000" b="1" dirty="0">
                <a:solidFill>
                  <a:srgbClr val="687F00"/>
                </a:solidFill>
                <a:latin typeface="+mj-lt"/>
              </a:rPr>
            </a:br>
            <a:r>
              <a:rPr lang="de-DE" sz="4000" b="1" dirty="0">
                <a:solidFill>
                  <a:srgbClr val="687F00"/>
                </a:solidFill>
                <a:latin typeface="+mj-lt"/>
              </a:rPr>
              <a:t>– von der Theorie in die Praxis </a:t>
            </a:r>
          </a:p>
        </p:txBody>
      </p:sp>
      <p:sp>
        <p:nvSpPr>
          <p:cNvPr id="55" name="Rechteck 54"/>
          <p:cNvSpPr/>
          <p:nvPr/>
        </p:nvSpPr>
        <p:spPr>
          <a:xfrm>
            <a:off x="4994491" y="9386745"/>
            <a:ext cx="9410092" cy="5243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de-DE" sz="2400" dirty="0">
                <a:ea typeface="Times New Roman" panose="02020603050405020304" pitchFamily="18" charset="0"/>
              </a:rPr>
              <a:t>Es werden mit dem Landwirtschaftsamt Biberach , sowie den Firmen Amazone und </a:t>
            </a:r>
            <a:r>
              <a:rPr lang="de-DE" sz="2400" dirty="0" err="1">
                <a:ea typeface="Times New Roman" panose="02020603050405020304" pitchFamily="18" charset="0"/>
              </a:rPr>
              <a:t>Schmotzer</a:t>
            </a:r>
            <a:r>
              <a:rPr lang="de-DE" sz="2400" dirty="0">
                <a:ea typeface="Times New Roman" panose="02020603050405020304" pitchFamily="18" charset="0"/>
              </a:rPr>
              <a:t> neue Regelungen, Rechtsgrundlagen, Resistenzmanagement, biologische Unkrautbekämpfung, integrierter Pflanzenschutz sowie neue Technologien vorgestellt.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de-DE" sz="2400" b="1" dirty="0">
                <a:ea typeface="Times New Roman" panose="02020603050405020304" pitchFamily="18" charset="0"/>
              </a:rPr>
              <a:t>Im Rahmen dieser Veranstaltung erlangen Sie die Hälfte der dreijährigen Fortbildungsdauer für die Auffrischung Ihres Sachkundenachweises</a:t>
            </a:r>
            <a:r>
              <a:rPr lang="de-DE" sz="2400" dirty="0"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de-DE" sz="2400" dirty="0">
                <a:ea typeface="Times New Roman" panose="02020603050405020304" pitchFamily="18" charset="0"/>
              </a:rPr>
              <a:t>Bitte besuchen Sie </a:t>
            </a:r>
            <a:br>
              <a:rPr lang="de-DE" sz="2400" dirty="0">
                <a:ea typeface="Times New Roman" panose="02020603050405020304" pitchFamily="18" charset="0"/>
              </a:rPr>
            </a:br>
            <a:r>
              <a:rPr lang="de-DE" sz="2400" dirty="0">
                <a:ea typeface="Times New Roman" panose="02020603050405020304" pitchFamily="18" charset="0"/>
              </a:rPr>
              <a:t>https://diwenkla.uni-hohenheim.de/praxisworkshop_2024 </a:t>
            </a:r>
            <a:br>
              <a:rPr lang="de-DE" sz="2400" dirty="0">
                <a:ea typeface="Times New Roman" panose="02020603050405020304" pitchFamily="18" charset="0"/>
              </a:rPr>
            </a:br>
            <a:r>
              <a:rPr lang="de-DE" sz="2400" dirty="0">
                <a:ea typeface="Times New Roman" panose="02020603050405020304" pitchFamily="18" charset="0"/>
              </a:rPr>
              <a:t>für die detaillierte Programminformation</a:t>
            </a:r>
            <a:br>
              <a:rPr lang="de-DE" sz="2400" dirty="0">
                <a:ea typeface="Times New Roman" panose="02020603050405020304" pitchFamily="18" charset="0"/>
              </a:rPr>
            </a:br>
            <a:r>
              <a:rPr lang="de-DE" sz="2400" dirty="0">
                <a:ea typeface="Times New Roman" panose="02020603050405020304" pitchFamily="18" charset="0"/>
              </a:rPr>
              <a:t>und für Ihre Anmeldung.</a:t>
            </a:r>
          </a:p>
        </p:txBody>
      </p:sp>
      <p:sp>
        <p:nvSpPr>
          <p:cNvPr id="59" name="Rechteck 58"/>
          <p:cNvSpPr/>
          <p:nvPr/>
        </p:nvSpPr>
        <p:spPr>
          <a:xfrm>
            <a:off x="5061990" y="17095106"/>
            <a:ext cx="6265840" cy="2606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400" dirty="0">
                <a:latin typeface="Arial" panose="020B0604020202020204" pitchFamily="34" charset="0"/>
                <a:ea typeface="Times New Roman" panose="02020603050405020304" pitchFamily="18" charset="0"/>
              </a:rPr>
              <a:t>Der Workshop findet in Zusammenarbeit  dem Landwirtschaftsamt Biberach, sowie den Firmen Amazone und </a:t>
            </a:r>
            <a:r>
              <a:rPr lang="de-DE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Schmotzer</a:t>
            </a:r>
            <a:r>
              <a:rPr lang="de-DE" sz="2400" dirty="0">
                <a:latin typeface="Arial" panose="020B0604020202020204" pitchFamily="34" charset="0"/>
                <a:ea typeface="Times New Roman" panose="02020603050405020304" pitchFamily="18" charset="0"/>
              </a:rPr>
              <a:t> statt.</a:t>
            </a:r>
          </a:p>
          <a:p>
            <a:pPr>
              <a:lnSpc>
                <a:spcPct val="115000"/>
              </a:lnSpc>
            </a:pPr>
            <a:br>
              <a:rPr lang="de-DE" sz="24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2400" dirty="0">
                <a:latin typeface="Arial" panose="020B0604020202020204" pitchFamily="34" charset="0"/>
                <a:ea typeface="Times New Roman" panose="02020603050405020304" pitchFamily="18" charset="0"/>
              </a:rPr>
              <a:t>Für Getränke und Verpflegung ist gesorgt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de-DE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6330879" y="14848811"/>
            <a:ext cx="4942308" cy="1755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Veranstaltungsort:</a:t>
            </a:r>
            <a:br>
              <a:rPr lang="de-DE" sz="24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Josefsaal</a:t>
            </a:r>
            <a:br>
              <a:rPr lang="de-DE" sz="24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Bei der Kirche 3</a:t>
            </a:r>
            <a:br>
              <a:rPr lang="de-DE" sz="24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 88486 Kirchberg an der Iller</a:t>
            </a:r>
          </a:p>
        </p:txBody>
      </p:sp>
      <p:sp>
        <p:nvSpPr>
          <p:cNvPr id="61" name="Rechteck 60"/>
          <p:cNvSpPr/>
          <p:nvPr/>
        </p:nvSpPr>
        <p:spPr>
          <a:xfrm>
            <a:off x="5213004" y="19944219"/>
            <a:ext cx="5301217" cy="1273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Aft>
                <a:spcPts val="1000"/>
              </a:spcAft>
            </a:pPr>
            <a:r>
              <a:rPr lang="de-DE" sz="2000" b="1" dirty="0">
                <a:solidFill>
                  <a:srgbClr val="687F00"/>
                </a:solidFill>
              </a:rPr>
              <a:t>Link zur Anmeldung</a:t>
            </a:r>
          </a:p>
          <a:p>
            <a:pPr>
              <a:lnSpc>
                <a:spcPct val="114000"/>
              </a:lnSpc>
            </a:pPr>
            <a:r>
              <a:rPr lang="de-DE" sz="2000" b="1" dirty="0">
                <a:solidFill>
                  <a:srgbClr val="687F00"/>
                </a:solidFill>
              </a:rPr>
              <a:t>https://diwenkla.uni-hohenheim.de/praxisworkshop_2024 </a:t>
            </a:r>
          </a:p>
        </p:txBody>
      </p:sp>
      <p:sp>
        <p:nvSpPr>
          <p:cNvPr id="65" name="Rechteck 64"/>
          <p:cNvSpPr/>
          <p:nvPr/>
        </p:nvSpPr>
        <p:spPr>
          <a:xfrm>
            <a:off x="10496550" y="20017409"/>
            <a:ext cx="4622800" cy="1404843"/>
          </a:xfrm>
          <a:prstGeom prst="rect">
            <a:avLst/>
          </a:prstGeom>
          <a:solidFill>
            <a:srgbClr val="6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449"/>
          </a:p>
        </p:txBody>
      </p:sp>
      <p:sp>
        <p:nvSpPr>
          <p:cNvPr id="66" name="Rechteck 65"/>
          <p:cNvSpPr/>
          <p:nvPr/>
        </p:nvSpPr>
        <p:spPr>
          <a:xfrm>
            <a:off x="10696575" y="20122390"/>
            <a:ext cx="4258709" cy="1397380"/>
          </a:xfrm>
          <a:prstGeom prst="rect">
            <a:avLst/>
          </a:prstGeom>
          <a:noFill/>
          <a:ln>
            <a:noFill/>
          </a:ln>
        </p:spPr>
        <p:txBody>
          <a:bodyPr wrap="square" lIns="0" tIns="90000" bIns="90000">
            <a:noAutofit/>
          </a:bodyPr>
          <a:lstStyle/>
          <a:p>
            <a:pPr>
              <a:tabLst>
                <a:tab pos="2962275" algn="l"/>
              </a:tabLst>
            </a:pPr>
            <a:r>
              <a:rPr lang="de-DE" sz="1600" dirty="0">
                <a:solidFill>
                  <a:schemeClr val="bg1"/>
                </a:solidFill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Kontakt zur Veranstaltung: Hochschule für Wirtschaft und Umwelt Nürtingen-Geislingen</a:t>
            </a:r>
          </a:p>
          <a:p>
            <a:pPr>
              <a:tabLst>
                <a:tab pos="2962275" algn="l"/>
              </a:tabLst>
            </a:pPr>
            <a:r>
              <a:rPr lang="de-DE" sz="1600" dirty="0">
                <a:solidFill>
                  <a:schemeClr val="bg1"/>
                </a:solidFill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Thomas Koppenhagen</a:t>
            </a:r>
          </a:p>
          <a:p>
            <a:pPr>
              <a:tabLst>
                <a:tab pos="2962275" algn="l"/>
              </a:tabLst>
            </a:pPr>
            <a:r>
              <a:rPr lang="de-DE" sz="1600" dirty="0">
                <a:solidFill>
                  <a:schemeClr val="bg1"/>
                </a:solidFill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Email: thomas.koppenhagen@hfwu.de</a:t>
            </a:r>
          </a:p>
        </p:txBody>
      </p:sp>
      <p:sp>
        <p:nvSpPr>
          <p:cNvPr id="63" name="Rechteck 62"/>
          <p:cNvSpPr/>
          <p:nvPr/>
        </p:nvSpPr>
        <p:spPr>
          <a:xfrm>
            <a:off x="318428" y="20534757"/>
            <a:ext cx="3989105" cy="6711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</a:pPr>
            <a:r>
              <a:rPr lang="de-DE" sz="3600" b="1" dirty="0">
                <a:solidFill>
                  <a:srgbClr val="687F00"/>
                </a:solidFill>
              </a:rPr>
              <a:t>www.diwenkla.de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7" t="6307" r="7333" b="5293"/>
          <a:stretch/>
        </p:blipFill>
        <p:spPr>
          <a:xfrm>
            <a:off x="318428" y="17680220"/>
            <a:ext cx="2966459" cy="3049243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5A2882C-BBA4-4DEF-BCD4-A76B9187F6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987940" y="14245925"/>
            <a:ext cx="3564426" cy="79065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5AC567C-5F45-4CDE-942B-CECECFAC5E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733207" y="15214062"/>
            <a:ext cx="2377646" cy="1646063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6FB8E24-79F3-45CF-A6FA-EDE131C620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50695" y="4204156"/>
            <a:ext cx="3666559" cy="4964574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DE2DA77C-CFB0-4706-BCC7-CCA28207284A}"/>
              </a:ext>
            </a:extLst>
          </p:cNvPr>
          <p:cNvSpPr txBox="1"/>
          <p:nvPr/>
        </p:nvSpPr>
        <p:spPr>
          <a:xfrm>
            <a:off x="9195510" y="5361934"/>
            <a:ext cx="49153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Workshop: </a:t>
            </a:r>
          </a:p>
          <a:p>
            <a:br>
              <a:rPr lang="de-DE" sz="2800" b="1" dirty="0"/>
            </a:br>
            <a:r>
              <a:rPr lang="de-DE" sz="2800" b="1" dirty="0"/>
              <a:t>digitale Techniken im </a:t>
            </a:r>
            <a:br>
              <a:rPr lang="de-DE" sz="2800" b="1" dirty="0"/>
            </a:br>
            <a:r>
              <a:rPr lang="de-DE" sz="2800" b="1" dirty="0"/>
              <a:t>Pflanzenschutz und</a:t>
            </a:r>
            <a:br>
              <a:rPr lang="de-DE" sz="2800" b="1" dirty="0"/>
            </a:br>
            <a:r>
              <a:rPr lang="de-DE" sz="2800" b="1" dirty="0"/>
              <a:t>zur Unkrautregulierung</a:t>
            </a:r>
            <a:endParaRPr lang="de-DE" sz="3600" b="1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CED4C09-75C2-4A2C-87A8-00EBC98794D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864988" y="18577296"/>
            <a:ext cx="3935934" cy="115244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109EC6D4-7771-4552-A3DE-80B6B99540A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4672" y="16915193"/>
            <a:ext cx="1630665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57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8"/>
  <p:tag name="TPFULLVERSION" val="1.4.1.1"/>
  <p:tag name="TPOS" val="2"/>
  <p:tag name="TPLASTSAVEVERSION" val="6.2 PC"/>
  <p:tag name="TPLASTSAVEPRODUCT" val="TurningPoint web for PowerPoint"/>
</p:tagLst>
</file>

<file path=ppt/theme/theme1.xml><?xml version="1.0" encoding="utf-8"?>
<a:theme xmlns:a="http://schemas.openxmlformats.org/drawingml/2006/main" name="Ökologie 16:9">
  <a:themeElements>
    <a:clrScheme name="Benutzerdefiniert 4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FFFFFF"/>
      </a:hlink>
      <a:folHlink>
        <a:srgbClr val="FFFFFF"/>
      </a:folHlink>
    </a:clrScheme>
    <a:fontScheme name="Benutzerdefiniert 1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3755_TF03098889" id="{B4B699B7-935B-4005-AB07-F4C4EC6BC9ED}" vid="{BA215826-251C-4E13-A4E6-FA03EF675CF8}"/>
    </a:ext>
  </a:extLst>
</a:theme>
</file>

<file path=ppt/theme/theme2.xml><?xml version="1.0" encoding="utf-8"?>
<a:theme xmlns:a="http://schemas.openxmlformats.org/drawingml/2006/main" name="Office-Design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248</Words>
  <Application>Microsoft Office PowerPoint</Application>
  <PresentationFormat>Benutzerdefiniert</PresentationFormat>
  <Paragraphs>21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Corbel</vt:lpstr>
      <vt:lpstr>Courier New</vt:lpstr>
      <vt:lpstr>Symbol</vt:lpstr>
      <vt:lpstr>Times New Roman</vt:lpstr>
      <vt:lpstr>Verdana</vt:lpstr>
      <vt:lpstr>Wingdings</vt:lpstr>
      <vt:lpstr>Ökologie 16:9</vt:lpstr>
      <vt:lpstr>PowerPoint-Präsentation</vt:lpstr>
    </vt:vector>
  </TitlesOfParts>
  <Company>Hochschule für Wirtschaft und Umwelt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Titellayout</dc:title>
  <dc:creator>Thomas, Angelika</dc:creator>
  <cp:lastModifiedBy>Thomas, Angelika</cp:lastModifiedBy>
  <cp:revision>552</cp:revision>
  <cp:lastPrinted>2023-02-22T10:55:03Z</cp:lastPrinted>
  <dcterms:created xsi:type="dcterms:W3CDTF">2020-04-17T11:48:48Z</dcterms:created>
  <dcterms:modified xsi:type="dcterms:W3CDTF">2024-10-15T08:58:29Z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